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46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09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6876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091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2027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55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18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98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89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05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6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96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30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45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05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54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FE27-46F2-30AE-1F76-D5A76EB6AB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164FE-4B54-25A4-2D28-E81D16C9C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C03366-9ED4-A8C1-7302-9386BBCC1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326112" cy="82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6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10933C-3ABC-4F86-73BD-C20425E7C22A}"/>
              </a:ext>
            </a:extLst>
          </p:cNvPr>
          <p:cNvSpPr/>
          <p:nvPr/>
        </p:nvSpPr>
        <p:spPr>
          <a:xfrm>
            <a:off x="2450592" y="1728216"/>
            <a:ext cx="73957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z-Cyrl-AZ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Завершення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az-Cyrl-AZ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Дякуємо за увагу.</a:t>
            </a:r>
            <a:endParaRPr lang="en-GB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5FA4F-12D6-D4FE-48A6-AFEB09CA9BC0}"/>
              </a:ext>
            </a:extLst>
          </p:cNvPr>
          <p:cNvSpPr txBox="1"/>
          <p:nvPr/>
        </p:nvSpPr>
        <p:spPr>
          <a:xfrm>
            <a:off x="2569464" y="4032504"/>
            <a:ext cx="8339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b="1"/>
              <a:t>Правове застереження:© </a:t>
            </a:r>
            <a:r>
              <a:rPr lang="en-GB" b="1"/>
              <a:t>QUERCUS PARKET. </a:t>
            </a:r>
            <a:r>
              <a:rPr lang="az-Cyrl-AZ" b="1"/>
              <a:t>Усі права захищені.Уся інформація, що міститься в цій презентації, є конфіденційною та призначена виключно для отримувача.Забороняється відтворення, розповсюдження або розголошення без попередньої письмової згоди </a:t>
            </a:r>
            <a:r>
              <a:rPr lang="en-GB" b="1"/>
              <a:t>QUERCUS PARKET.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70471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5BC2B8-F89A-77A0-3A75-C9B54CC9B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3984"/>
            <a:ext cx="12192000" cy="812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2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0279-B6E2-0323-085C-0B79EAF4B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b="1" dirty="0"/>
              <a:t>Вступ</a:t>
            </a:r>
            <a:br>
              <a:rPr lang="en-US" b="1" dirty="0"/>
            </a:b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B18B4F4-D2FE-BC23-6CF7-36AB981466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52728" y="1800206"/>
            <a:ext cx="10341864" cy="420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az-Cyrl-AZ" dirty="0"/>
              <a:t>Сімейна лісопильна компанія другого покоління (заснована у 1997 році), орієнтована на точність, стабільність та високу якість.</a:t>
            </a:r>
            <a:br>
              <a:rPr lang="az-Cyrl-AZ" dirty="0"/>
            </a:br>
            <a:r>
              <a:rPr lang="az-Cyrl-AZ" dirty="0"/>
              <a:t>Спеціалізується на виробництві високоякісної деревини ясеня та дуба, а також класичного масивного та інженерного паркету.</a:t>
            </a:r>
          </a:p>
          <a:p>
            <a:r>
              <a:rPr lang="az-Cyrl-AZ" dirty="0"/>
              <a:t>Основна спеціалізація: </a:t>
            </a:r>
            <a:r>
              <a:rPr lang="en-GB" i="1" dirty="0"/>
              <a:t>Quercus </a:t>
            </a:r>
            <a:r>
              <a:rPr lang="en-GB" i="1" dirty="0" err="1"/>
              <a:t>robur</a:t>
            </a:r>
            <a:r>
              <a:rPr lang="en-GB" dirty="0"/>
              <a:t> (</a:t>
            </a:r>
            <a:r>
              <a:rPr lang="az-Cyrl-AZ" dirty="0"/>
              <a:t>дуб звичайний) — широко відомий як славонський дуб, цінується за міцність, структуру та позачасовий вигляд.</a:t>
            </a:r>
          </a:p>
          <a:p>
            <a:r>
              <a:rPr lang="az-Cyrl-AZ" dirty="0"/>
              <a:t>Повністю простежуване та нормативно відповідне постачання (</a:t>
            </a:r>
            <a:r>
              <a:rPr lang="en-GB" dirty="0"/>
              <a:t>EUDR, EUTR, UKTR, Lacey Act) </a:t>
            </a:r>
            <a:r>
              <a:rPr lang="az-Cyrl-AZ" dirty="0"/>
              <a:t>по всій Південно-Східній Європі.</a:t>
            </a:r>
          </a:p>
          <a:p>
            <a:r>
              <a:rPr lang="az-Cyrl-AZ" dirty="0"/>
              <a:t>Основне походження: ліс Мор</a:t>
            </a:r>
            <a:r>
              <a:rPr lang="en-GB" dirty="0" err="1"/>
              <a:t>ović</a:t>
            </a:r>
            <a:r>
              <a:rPr lang="en-GB" dirty="0"/>
              <a:t> (</a:t>
            </a:r>
            <a:r>
              <a:rPr lang="az-Cyrl-AZ" dirty="0"/>
              <a:t>Сербія) — високоякісний, сталий у використанні дуб із багатою лісогосподарською традицією.</a:t>
            </a:r>
          </a:p>
          <a:p>
            <a:r>
              <a:rPr lang="az-Cyrl-AZ" dirty="0"/>
              <a:t>Поєднання традиційного досвіду з сучасним виробництвом за підтримки міжнародного виробничого партнерства (Камбоджа).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47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237D-786C-A2DB-4D5D-06D58244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b="1" dirty="0"/>
              <a:t>Історія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E10F319-4D5B-8961-3C7F-144BC3EB74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8448" y="1270675"/>
            <a:ext cx="10206164" cy="540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az-Cyrl-AZ" sz="1600" b="1" dirty="0"/>
              <a:t>1997–2009 | Період </a:t>
            </a:r>
            <a:r>
              <a:rPr lang="en-GB" sz="1600" b="1" dirty="0"/>
              <a:t>STRELA</a:t>
            </a:r>
            <a:br>
              <a:rPr lang="en-GB" sz="1600" dirty="0"/>
            </a:br>
            <a:r>
              <a:rPr lang="az-Cyrl-AZ" sz="1600" dirty="0"/>
              <a:t>Етап становлення — найбільша лісопильня дуба та ясеня в Сербії, орієнтована на точність і великі обсяги експорту.</a:t>
            </a:r>
            <a:br>
              <a:rPr lang="az-Cyrl-AZ" sz="1600" dirty="0"/>
            </a:br>
            <a:r>
              <a:rPr lang="az-Cyrl-AZ" sz="1600" dirty="0"/>
              <a:t>Довгостроковий контракт із </a:t>
            </a:r>
            <a:r>
              <a:rPr lang="en-GB" sz="1600" dirty="0" err="1"/>
              <a:t>Vojvodinašume</a:t>
            </a:r>
            <a:r>
              <a:rPr lang="en-GB" sz="1600" dirty="0"/>
              <a:t> </a:t>
            </a:r>
            <a:r>
              <a:rPr lang="az-Cyrl-AZ" sz="1600" dirty="0"/>
              <a:t>забезпечував стабільне постачання високоякісного славонського дуба (</a:t>
            </a:r>
            <a:r>
              <a:rPr lang="en-GB" sz="1600" i="1" dirty="0"/>
              <a:t>Quercus </a:t>
            </a:r>
            <a:r>
              <a:rPr lang="en-GB" sz="1600" i="1" dirty="0" err="1"/>
              <a:t>robur</a:t>
            </a:r>
            <a:r>
              <a:rPr lang="en-GB" sz="1600" dirty="0"/>
              <a:t>).</a:t>
            </a:r>
            <a:br>
              <a:rPr lang="en-GB" sz="1600" dirty="0"/>
            </a:br>
            <a:r>
              <a:rPr lang="az-Cyrl-AZ" sz="1600" dirty="0"/>
              <a:t>Сильна міжнародна присутність (ЄС, Близький Схід) та знакові проєкти (наприклад, Королівський палац в Азербайджані).</a:t>
            </a:r>
          </a:p>
          <a:p>
            <a:r>
              <a:rPr lang="az-Cyrl-AZ" sz="1600" b="1" dirty="0"/>
              <a:t>2009–2020 | Період </a:t>
            </a:r>
            <a:r>
              <a:rPr lang="en-GB" sz="1600" b="1" dirty="0"/>
              <a:t>QUERCUS PARKET</a:t>
            </a:r>
            <a:br>
              <a:rPr lang="en-GB" sz="1600" dirty="0"/>
            </a:br>
            <a:r>
              <a:rPr lang="az-Cyrl-AZ" sz="1600" dirty="0"/>
              <a:t>Стратегічний перехід від обсягів до спеціалізації та партнерств.</a:t>
            </a:r>
            <a:br>
              <a:rPr lang="az-Cyrl-AZ" sz="1600" dirty="0"/>
            </a:br>
            <a:r>
              <a:rPr lang="az-Cyrl-AZ" sz="1600" dirty="0"/>
              <a:t>Компанія стала надійним постачальником напівфабрикатів з дуба для провідних виробників підлогових покриттів (наприклад, </a:t>
            </a:r>
            <a:r>
              <a:rPr lang="en-GB" sz="1600" dirty="0"/>
              <a:t>Tarkett, </a:t>
            </a:r>
            <a:r>
              <a:rPr lang="en-GB" sz="1600" dirty="0" err="1"/>
              <a:t>Bauwerk</a:t>
            </a:r>
            <a:r>
              <a:rPr lang="en-GB" sz="1600" dirty="0"/>
              <a:t>, Weitzer).</a:t>
            </a:r>
          </a:p>
          <a:p>
            <a:r>
              <a:rPr lang="en-GB" sz="1600" b="1" dirty="0"/>
              <a:t>2020–</a:t>
            </a:r>
            <a:r>
              <a:rPr lang="az-Cyrl-AZ" sz="1600" b="1" dirty="0"/>
              <a:t>дотепер | Період </a:t>
            </a:r>
            <a:r>
              <a:rPr lang="en-GB" sz="1600" b="1" dirty="0"/>
              <a:t>CAMPICO</a:t>
            </a:r>
            <a:br>
              <a:rPr lang="en-GB" sz="1600" dirty="0"/>
            </a:br>
            <a:r>
              <a:rPr lang="az-Cyrl-AZ" sz="1600" dirty="0"/>
              <a:t>Глобальна експансія через спільне підприємство в Камбоджі — виробництво тришарового дубового паркету для ринку США.</a:t>
            </a:r>
            <a:br>
              <a:rPr lang="az-Cyrl-AZ" sz="1600" dirty="0"/>
            </a:br>
            <a:r>
              <a:rPr lang="az-Cyrl-AZ" sz="1600" dirty="0"/>
              <a:t>Інтеграція європейської експертизи у сировині з міжнародними виробничими та дистрибуційними мережами.</a:t>
            </a:r>
          </a:p>
          <a:p>
            <a:r>
              <a:rPr lang="az-Cyrl-AZ" sz="1600" dirty="0"/>
              <a:t>Безперервний розвиток: від великої лісопильні до спеціалізованого, глобально інтегрованого виробника дуба — при збереженні сімейного характеру бізнесу, нині під керівництвом другого покоління.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6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3137-3A93-08F2-9F91-FF713DB3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36" y="0"/>
            <a:ext cx="9959277" cy="1905000"/>
          </a:xfrm>
        </p:spPr>
        <p:txBody>
          <a:bodyPr>
            <a:normAutofit/>
          </a:bodyPr>
          <a:lstStyle/>
          <a:p>
            <a:r>
              <a:rPr lang="ru-RU" b="1" dirty="0"/>
              <a:t>Готовий виробничий комплекс (Turnkey) для переробки твердих порід деревини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BAF9B37-C20E-D548-7694-8475E6EEE7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34440" y="1116118"/>
            <a:ext cx="10270172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az-Cyrl-AZ" sz="1600" dirty="0"/>
              <a:t>Повністю функціонуюча промислова платформа в Сербії (з 1997 року), що забезпечує негайне генерування доходу.</a:t>
            </a:r>
          </a:p>
          <a:p>
            <a:r>
              <a:rPr lang="az-Cyrl-AZ" sz="1600" b="1" dirty="0"/>
              <a:t>Переваги розташування</a:t>
            </a:r>
            <a:br>
              <a:rPr lang="az-Cyrl-AZ" sz="1600" dirty="0"/>
            </a:br>
            <a:r>
              <a:rPr lang="az-Cyrl-AZ" sz="1600" dirty="0"/>
              <a:t>Прямий доступ до славонського дуба (</a:t>
            </a:r>
            <a:r>
              <a:rPr lang="en-GB" sz="1600" i="1" dirty="0"/>
              <a:t>Quercus </a:t>
            </a:r>
            <a:r>
              <a:rPr lang="en-GB" sz="1600" i="1" dirty="0" err="1"/>
              <a:t>robur</a:t>
            </a:r>
            <a:r>
              <a:rPr lang="en-GB" sz="1600" dirty="0"/>
              <a:t>) (</a:t>
            </a:r>
            <a:r>
              <a:rPr lang="az-Cyrl-AZ" sz="1600" dirty="0"/>
              <a:t>Морович і басейн Спачва) та швидка логістична доступність до ринків ЄС і світу.</a:t>
            </a:r>
          </a:p>
          <a:p>
            <a:r>
              <a:rPr lang="az-Cyrl-AZ" sz="1600" b="1" dirty="0"/>
              <a:t>Фінансові показники</a:t>
            </a:r>
            <a:br>
              <a:rPr lang="az-Cyrl-AZ" sz="1600" dirty="0"/>
            </a:br>
            <a:r>
              <a:rPr lang="az-Cyrl-AZ" sz="1600" dirty="0"/>
              <a:t>~16,5 млн € виручки, ~2 млн € прибутку, близько 100 співробітників, масштабована виробнича база.</a:t>
            </a:r>
          </a:p>
          <a:p>
            <a:r>
              <a:rPr lang="az-Cyrl-AZ" sz="1600" b="1" dirty="0"/>
              <a:t>Інфраструктура</a:t>
            </a:r>
            <a:br>
              <a:rPr lang="az-Cyrl-AZ" sz="1600" dirty="0"/>
            </a:br>
            <a:r>
              <a:rPr lang="az-Cyrl-AZ" sz="1600" dirty="0"/>
              <a:t>Розвинена виробнича інфраструктура (8 000 м² приміщень + 36 000 м² території) з високопродуктивним європейським обладнанням.</a:t>
            </a:r>
          </a:p>
          <a:p>
            <a:r>
              <a:rPr lang="az-Cyrl-AZ" sz="1600" b="1" dirty="0"/>
              <a:t>Надійне постачання</a:t>
            </a:r>
            <a:br>
              <a:rPr lang="az-Cyrl-AZ" sz="1600" dirty="0"/>
            </a:br>
            <a:r>
              <a:rPr lang="az-Cyrl-AZ" sz="1600" dirty="0"/>
              <a:t>Довгостроковий контракт із </a:t>
            </a:r>
            <a:r>
              <a:rPr lang="en-GB" sz="1600" dirty="0" err="1"/>
              <a:t>Vojvodinašume</a:t>
            </a:r>
            <a:r>
              <a:rPr lang="en-GB" sz="1600" dirty="0"/>
              <a:t> + FSC-</a:t>
            </a:r>
            <a:r>
              <a:rPr lang="az-Cyrl-AZ" sz="1600" dirty="0"/>
              <a:t>сертифікована сировина (відповідність </a:t>
            </a:r>
            <a:r>
              <a:rPr lang="en-GB" sz="1600" dirty="0"/>
              <a:t>EUDR, EUTR, Lacey Act).</a:t>
            </a:r>
          </a:p>
          <a:p>
            <a:r>
              <a:rPr lang="az-Cyrl-AZ" sz="1600" b="1" dirty="0"/>
              <a:t>Потенціал зростання</a:t>
            </a:r>
            <a:br>
              <a:rPr lang="az-Cyrl-AZ" sz="1600" dirty="0"/>
            </a:br>
            <a:r>
              <a:rPr lang="az-Cyrl-AZ" sz="1600" dirty="0"/>
              <a:t>Готовність до розширення у напрямках шпону, зносостійких шарів та інженерної деревини — без необхідності інвестицій у нове будівництво.</a:t>
            </a:r>
          </a:p>
          <a:p>
            <a:r>
              <a:rPr lang="az-Cyrl-AZ" sz="1600" b="1" dirty="0"/>
              <a:t>Стратегічна позиція</a:t>
            </a:r>
            <a:br>
              <a:rPr lang="az-Cyrl-AZ" sz="1600" dirty="0"/>
            </a:br>
            <a:r>
              <a:rPr lang="az-Cyrl-AZ" sz="1600" dirty="0"/>
              <a:t>Вертикально інтегрована платформа (закупівля–переробка–експорт) із майже 30-річним досвідом роботи.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2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CB431-287A-D16A-20E7-DA9F16F8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248" y="530352"/>
            <a:ext cx="9520365" cy="905256"/>
          </a:xfrm>
        </p:spPr>
        <p:txBody>
          <a:bodyPr>
            <a:normAutofit fontScale="90000"/>
          </a:bodyPr>
          <a:lstStyle/>
          <a:p>
            <a:r>
              <a:rPr lang="az-Cyrl-AZ" b="1" dirty="0"/>
              <a:t>Закупівля, відповідність та простежуваність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04487F6-9B58-BF66-1D17-AFE12C6975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89888" y="1712594"/>
            <a:ext cx="10114724" cy="468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az-Cyrl-AZ" sz="1600" dirty="0"/>
              <a:t>Повністю відповідне вимогам постачання деревини — дуб (</a:t>
            </a:r>
            <a:r>
              <a:rPr lang="en-GB" sz="1600" i="1" dirty="0"/>
              <a:t>Quercus </a:t>
            </a:r>
            <a:r>
              <a:rPr lang="en-GB" sz="1600" i="1" dirty="0" err="1"/>
              <a:t>robur</a:t>
            </a:r>
            <a:r>
              <a:rPr lang="en-GB" sz="1600" dirty="0"/>
              <a:t>) </a:t>
            </a:r>
            <a:r>
              <a:rPr lang="az-Cyrl-AZ" sz="1600" dirty="0"/>
              <a:t>і ясен (</a:t>
            </a:r>
            <a:r>
              <a:rPr lang="en-GB" sz="1600" i="1" dirty="0"/>
              <a:t>Fraxinus excelsior</a:t>
            </a:r>
            <a:r>
              <a:rPr lang="en-GB" sz="1600" dirty="0"/>
              <a:t>) </a:t>
            </a:r>
            <a:r>
              <a:rPr lang="az-Cyrl-AZ" sz="1600" dirty="0"/>
              <a:t>виключно з легально заготовлених лісів.</a:t>
            </a:r>
          </a:p>
          <a:p>
            <a:r>
              <a:rPr lang="az-Cyrl-AZ" sz="1600" dirty="0"/>
              <a:t>Регіональна база постачання: Сербія, Хорватія, Боснія і Герцеговина, Румунія; ключове джерело — ліс Морович (Сербія).</a:t>
            </a:r>
          </a:p>
          <a:p>
            <a:r>
              <a:rPr lang="az-Cyrl-AZ" sz="1600" dirty="0"/>
              <a:t>Довгострокова стабільність постачання завдяки партнерству з державним лісогосподарським підприємством (</a:t>
            </a:r>
            <a:r>
              <a:rPr lang="en-GB" sz="1600" dirty="0" err="1"/>
              <a:t>Vojvodinašume</a:t>
            </a:r>
            <a:r>
              <a:rPr lang="en-GB" sz="1600" dirty="0"/>
              <a:t>) </a:t>
            </a:r>
            <a:r>
              <a:rPr lang="az-Cyrl-AZ" sz="1600" dirty="0"/>
              <a:t>та перевіреній мережі постачальників.</a:t>
            </a:r>
          </a:p>
          <a:p>
            <a:r>
              <a:rPr lang="az-Cyrl-AZ" sz="1600" dirty="0"/>
              <a:t>Сувора перевірка постачальників: документація, права на заготівлю та постійний моніторинг відповідності (</a:t>
            </a:r>
            <a:r>
              <a:rPr lang="en-GB" sz="1600" dirty="0"/>
              <a:t>FSC </a:t>
            </a:r>
            <a:r>
              <a:rPr lang="az-Cyrl-AZ" sz="1600" dirty="0"/>
              <a:t>та аналогічні стандарти).</a:t>
            </a:r>
          </a:p>
          <a:p>
            <a:r>
              <a:rPr lang="az-Cyrl-AZ" sz="1600" dirty="0"/>
              <a:t>Система повної простежуваності — від лісу до кінцевого продукту.</a:t>
            </a:r>
          </a:p>
          <a:p>
            <a:r>
              <a:rPr lang="az-Cyrl-AZ" sz="1600" dirty="0"/>
              <a:t>Відповідність </a:t>
            </a:r>
            <a:r>
              <a:rPr lang="en-GB" sz="1600" dirty="0"/>
              <a:t>EUTR, EUDR, UKTR </a:t>
            </a:r>
            <a:r>
              <a:rPr lang="az-Cyrl-AZ" sz="1600" dirty="0"/>
              <a:t>і </a:t>
            </a:r>
            <a:r>
              <a:rPr lang="en-GB" sz="1600" dirty="0"/>
              <a:t>Lacey Act — </a:t>
            </a:r>
            <a:r>
              <a:rPr lang="az-Cyrl-AZ" sz="1600" dirty="0"/>
              <a:t>мінімальний ризик нелегальної деревини.</a:t>
            </a:r>
          </a:p>
          <a:p>
            <a:r>
              <a:rPr lang="az-Cyrl-AZ" sz="1600" dirty="0"/>
              <a:t>Зниження ризиків через диверсифікацію постачальників, пріоритет державних лісів та регулярні аудити.</a:t>
            </a:r>
          </a:p>
          <a:p>
            <a:r>
              <a:rPr lang="az-Cyrl-AZ" sz="1600" dirty="0"/>
              <a:t>Прихильність до сталого розвитку: відповідальне постачання, відновлення лісів та ефективне використання ресурсів.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6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7A43-70EF-0E84-59F4-AA7390FEE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1" y="624110"/>
            <a:ext cx="9584372" cy="1280890"/>
          </a:xfrm>
        </p:spPr>
        <p:txBody>
          <a:bodyPr/>
          <a:lstStyle/>
          <a:p>
            <a:r>
              <a:rPr lang="ru-RU" b="1" dirty="0"/>
              <a:t>Ринкові можливості – європейський дуб і тверда деревина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F438994-F25F-656C-63B8-FB39D95BEC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16152" y="1912043"/>
            <a:ext cx="10387584" cy="442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az-Cyrl-AZ" sz="2000" dirty="0"/>
              <a:t>Сильний глобальний попит на якісний дуб і ясен у меблевій, інтер’єрній та промисловій галузях.</a:t>
            </a:r>
          </a:p>
          <a:p>
            <a:r>
              <a:rPr lang="az-Cyrl-AZ" sz="2000" dirty="0"/>
              <a:t>Обмежена пропозиція славонського дуба (</a:t>
            </a:r>
            <a:r>
              <a:rPr lang="en-GB" sz="2000" i="1" dirty="0"/>
              <a:t>Quercus </a:t>
            </a:r>
            <a:r>
              <a:rPr lang="en-GB" sz="2000" i="1" dirty="0" err="1"/>
              <a:t>robur</a:t>
            </a:r>
            <a:r>
              <a:rPr lang="en-GB" sz="2000" dirty="0"/>
              <a:t>) </a:t>
            </a:r>
            <a:r>
              <a:rPr lang="az-Cyrl-AZ" sz="2000" dirty="0"/>
              <a:t>робить його преміальним ресурсом.</a:t>
            </a:r>
          </a:p>
          <a:p>
            <a:r>
              <a:rPr lang="az-Cyrl-AZ" sz="2000" dirty="0"/>
              <a:t>Південно-Східна Європа — стратегічно важливий регіон для високоякісної деревини.</a:t>
            </a:r>
          </a:p>
          <a:p>
            <a:r>
              <a:rPr lang="az-Cyrl-AZ" sz="2000" dirty="0"/>
              <a:t>Зростання регуляторних вимог (</a:t>
            </a:r>
            <a:r>
              <a:rPr lang="en-GB" sz="2000" dirty="0"/>
              <a:t>EUDR, ESG) </a:t>
            </a:r>
            <a:r>
              <a:rPr lang="az-Cyrl-AZ" sz="2000" dirty="0"/>
              <a:t>посилює позиції повністю відповідних постачальників.</a:t>
            </a:r>
          </a:p>
          <a:p>
            <a:r>
              <a:rPr lang="az-Cyrl-AZ" sz="2000" dirty="0"/>
              <a:t>Стабільний промисловий попит забезпечує стійкість ринку.</a:t>
            </a:r>
          </a:p>
          <a:p>
            <a:r>
              <a:rPr lang="az-Cyrl-AZ" sz="2000" dirty="0"/>
              <a:t>Фрагментована структура пропозиції створює можливості для надійних і масштабованих виробників.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0443-5B9C-1C5A-BC4D-9756F97B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208" y="446087"/>
            <a:ext cx="4430203" cy="1289319"/>
          </a:xfrm>
        </p:spPr>
        <p:txBody>
          <a:bodyPr/>
          <a:lstStyle/>
          <a:p>
            <a:r>
              <a:rPr lang="az-Cyrl-AZ" b="1" dirty="0"/>
              <a:t>Стратегічний логістичний вузол</a:t>
            </a:r>
            <a:endParaRPr lang="en-GB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18DDE4-12B8-CA44-D2A1-868854FFF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486" y="1887688"/>
            <a:ext cx="6057284" cy="4010192"/>
          </a:xfr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FE4A7CB-E3D1-DCFD-C2BC-CAF77EAE60A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75036" y="1852004"/>
            <a:ext cx="5519376" cy="392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800" dirty="0"/>
              <a:t>Розташування в регіоні Срем (Сербія), поблизу Белграда — ключового транспортно-логістичного центру.</a:t>
            </a:r>
          </a:p>
          <a:p>
            <a:r>
              <a:rPr lang="ru-RU" sz="1800" dirty="0"/>
              <a:t>35 хвилин до міжнародного аеропорту Белграда </a:t>
            </a:r>
          </a:p>
          <a:p>
            <a:r>
              <a:rPr lang="ru-RU" sz="1800" dirty="0"/>
              <a:t>10 хвилин до основних європейських автомагістралей (E-70, E-75) </a:t>
            </a:r>
          </a:p>
          <a:p>
            <a:r>
              <a:rPr lang="ru-RU" sz="1800" dirty="0"/>
              <a:t>Близькість до залізничного та митного терміналу (Інджія) </a:t>
            </a:r>
          </a:p>
          <a:p>
            <a:r>
              <a:rPr lang="ru-RU" sz="1800" dirty="0"/>
              <a:t>Безпосередня близькість до основних джерел сировини (Морович і басейн Спачва)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93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578C-8C5D-89E9-F03A-491F3D47E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624110"/>
            <a:ext cx="9218611" cy="1280890"/>
          </a:xfrm>
        </p:spPr>
        <p:txBody>
          <a:bodyPr/>
          <a:lstStyle/>
          <a:p>
            <a:r>
              <a:rPr lang="az-Cyrl-AZ" b="1" dirty="0"/>
              <a:t>Клієнти та рекомендації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3049C-03EC-1A9E-BD3C-700D4C251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1857596"/>
            <a:ext cx="4629150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3C588-11D9-0644-A9D5-641CD44AA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2" y="3004057"/>
            <a:ext cx="3551936" cy="2131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6CB74C-9FF0-FA56-6A20-19C6C5C1F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56" y="1880044"/>
            <a:ext cx="4114800" cy="1114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0BB53B-F231-8CCE-9625-E74B0ABB1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2" y="5446941"/>
            <a:ext cx="3752850" cy="121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00FEA4-1C7C-EA20-1967-64C81807BB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362" y="3160934"/>
            <a:ext cx="3197352" cy="31973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15AB64-3265-6E7B-4730-0F1249966E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873" y="3325369"/>
            <a:ext cx="4057683" cy="107632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3D0B749-C9B6-8952-B38C-37F37F2FE8B7}"/>
              </a:ext>
            </a:extLst>
          </p:cNvPr>
          <p:cNvSpPr/>
          <p:nvPr/>
        </p:nvSpPr>
        <p:spPr>
          <a:xfrm>
            <a:off x="7976873" y="4401693"/>
            <a:ext cx="40576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z-Cyrl-AZ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(Член </a:t>
            </a:r>
            <a:r>
              <a:rPr lang="en-GB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FORDAQ — </a:t>
            </a:r>
            <a:r>
              <a:rPr lang="az-Cyrl-AZ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рівень </a:t>
            </a:r>
            <a:r>
              <a:rPr lang="en-GB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Bronze)</a:t>
            </a:r>
            <a:endParaRPr lang="en-GB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967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25BD-F579-E4CE-40DD-8BEB5D66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961" y="301752"/>
            <a:ext cx="9538652" cy="1603248"/>
          </a:xfrm>
        </p:spPr>
        <p:txBody>
          <a:bodyPr/>
          <a:lstStyle/>
          <a:p>
            <a:r>
              <a:rPr lang="ru-RU" b="1" dirty="0"/>
              <a:t>Контакти та інформація про компанію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2EDCA60-6E77-72E5-F549-915CA4189A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37360" y="1231403"/>
            <a:ext cx="10454640" cy="566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/>
              <a:t>QUERCUS PARKET – </a:t>
            </a:r>
            <a:r>
              <a:rPr lang="az-Cyrl-AZ" sz="1600" b="1" dirty="0"/>
              <a:t>Фізична особа-підприємець</a:t>
            </a:r>
            <a:endParaRPr lang="az-Cyrl-AZ" sz="1600" dirty="0"/>
          </a:p>
          <a:p>
            <a:r>
              <a:rPr lang="az-Cyrl-AZ" sz="1600" dirty="0"/>
              <a:t>Адреса:</a:t>
            </a:r>
            <a:br>
              <a:rPr lang="az-Cyrl-AZ" sz="1600" dirty="0"/>
            </a:br>
            <a:r>
              <a:rPr lang="en-GB" sz="1600" dirty="0"/>
              <a:t>Nikole </a:t>
            </a:r>
            <a:r>
              <a:rPr lang="en-GB" sz="1600" dirty="0" err="1"/>
              <a:t>Tesle</a:t>
            </a:r>
            <a:r>
              <a:rPr lang="en-GB" sz="1600" dirty="0"/>
              <a:t> 137, 22321 </a:t>
            </a:r>
            <a:r>
              <a:rPr lang="en-GB" sz="1600" dirty="0" err="1"/>
              <a:t>Ljukovo</a:t>
            </a:r>
            <a:r>
              <a:rPr lang="en-GB" sz="1600" dirty="0"/>
              <a:t>, </a:t>
            </a:r>
            <a:r>
              <a:rPr lang="az-Cyrl-AZ" sz="1600" dirty="0"/>
              <a:t>Сербія</a:t>
            </a:r>
          </a:p>
          <a:p>
            <a:r>
              <a:rPr lang="az-Cyrl-AZ" sz="1600" dirty="0"/>
              <a:t>Контакти:</a:t>
            </a:r>
            <a:br>
              <a:rPr lang="az-Cyrl-AZ" sz="1600" dirty="0"/>
            </a:br>
            <a:r>
              <a:rPr lang="en-GB" sz="1600" dirty="0"/>
              <a:t>Email: quercus.parket@gmail.com</a:t>
            </a:r>
            <a:br>
              <a:rPr lang="en-GB" sz="1600" dirty="0"/>
            </a:br>
            <a:r>
              <a:rPr lang="az-Cyrl-AZ" sz="1600" dirty="0"/>
              <a:t>Телефон: +381 22 58 77 50</a:t>
            </a:r>
          </a:p>
          <a:p>
            <a:r>
              <a:rPr lang="az-Cyrl-AZ" sz="1600" dirty="0"/>
              <a:t>Графік роботи:</a:t>
            </a:r>
            <a:br>
              <a:rPr lang="az-Cyrl-AZ" sz="1600" dirty="0"/>
            </a:br>
            <a:r>
              <a:rPr lang="az-Cyrl-AZ" sz="1600" dirty="0"/>
              <a:t>Понеділок – п’ятниця | 07:00 – 15:00</a:t>
            </a:r>
          </a:p>
          <a:p>
            <a:r>
              <a:rPr lang="az-Cyrl-AZ" sz="1600" dirty="0"/>
              <a:t>Інформація про компанію:</a:t>
            </a:r>
            <a:br>
              <a:rPr lang="az-Cyrl-AZ" sz="1600" dirty="0"/>
            </a:br>
            <a:r>
              <a:rPr lang="az-Cyrl-AZ" sz="1600" dirty="0"/>
              <a:t>Податковий номер (</a:t>
            </a:r>
            <a:r>
              <a:rPr lang="en-GB" sz="1600" dirty="0"/>
              <a:t>PIB): 106197782</a:t>
            </a:r>
            <a:br>
              <a:rPr lang="en-GB" sz="1600" dirty="0"/>
            </a:br>
            <a:r>
              <a:rPr lang="az-Cyrl-AZ" sz="1600" dirty="0"/>
              <a:t>Реєстраційний номер: 61620117</a:t>
            </a:r>
          </a:p>
          <a:p>
            <a:r>
              <a:rPr lang="az-Cyrl-AZ" sz="1600" dirty="0"/>
              <a:t>Банківські реквізити:</a:t>
            </a:r>
            <a:br>
              <a:rPr lang="az-Cyrl-AZ" sz="1600" dirty="0"/>
            </a:br>
            <a:r>
              <a:rPr lang="en-GB" sz="1600" dirty="0"/>
              <a:t>OTP Bank Serbia (</a:t>
            </a:r>
            <a:r>
              <a:rPr lang="az-Cyrl-AZ" sz="1600" dirty="0"/>
              <a:t>Нові-Сад)</a:t>
            </a:r>
            <a:br>
              <a:rPr lang="az-Cyrl-AZ" sz="1600" dirty="0"/>
            </a:br>
            <a:r>
              <a:rPr lang="en-GB" sz="1600" dirty="0"/>
              <a:t>IBAN: RS35 3259 6015 0046 8686 36</a:t>
            </a:r>
            <a:br>
              <a:rPr lang="en-GB" sz="1600" dirty="0"/>
            </a:br>
            <a:r>
              <a:rPr lang="en-GB" sz="1600" dirty="0"/>
              <a:t>SWIFT: OTPVRS22</a:t>
            </a:r>
          </a:p>
          <a:p>
            <a:r>
              <a:rPr lang="az-Cyrl-AZ" sz="1600" dirty="0"/>
              <a:t>Локація:</a:t>
            </a:r>
            <a:br>
              <a:rPr lang="az-Cyrl-AZ" sz="1600" dirty="0"/>
            </a:br>
            <a:r>
              <a:rPr lang="en-GB" sz="1600" dirty="0" err="1"/>
              <a:t>Pilana</a:t>
            </a:r>
            <a:r>
              <a:rPr lang="en-GB" sz="1600" dirty="0"/>
              <a:t> «</a:t>
            </a:r>
            <a:r>
              <a:rPr lang="en-GB" sz="1600" dirty="0" err="1"/>
              <a:t>Strela</a:t>
            </a:r>
            <a:r>
              <a:rPr lang="en-GB" sz="1600" dirty="0"/>
              <a:t>» – Quercus </a:t>
            </a:r>
            <a:r>
              <a:rPr lang="en-GB" sz="1600" dirty="0" err="1"/>
              <a:t>Parket</a:t>
            </a:r>
            <a:endParaRPr lang="en-GB" sz="1600" dirty="0"/>
          </a:p>
          <a:p>
            <a:r>
              <a:rPr lang="en-GB" sz="1600" dirty="0"/>
              <a:t>FSC </a:t>
            </a:r>
            <a:r>
              <a:rPr lang="az-Cyrl-AZ" sz="1600" dirty="0"/>
              <a:t>ліцензія: </a:t>
            </a:r>
            <a:r>
              <a:rPr lang="en-GB" sz="1600" dirty="0"/>
              <a:t>C214521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4190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</TotalTime>
  <Words>877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Wisp</vt:lpstr>
      <vt:lpstr>PowerPoint Presentation</vt:lpstr>
      <vt:lpstr>Вступ </vt:lpstr>
      <vt:lpstr>Історія</vt:lpstr>
      <vt:lpstr>Готовий виробничий комплекс (Turnkey) для переробки твердих порід деревини</vt:lpstr>
      <vt:lpstr>Закупівля, відповідність та простежуваність</vt:lpstr>
      <vt:lpstr>Ринкові можливості – європейський дуб і тверда деревина</vt:lpstr>
      <vt:lpstr>Стратегічний логістичний вузол</vt:lpstr>
      <vt:lpstr>Клієнти та рекомендації</vt:lpstr>
      <vt:lpstr>Контакти та інформація про компанію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Goran Nisevic</dc:creator>
  <cp:lastModifiedBy>Goran Nisevic</cp:lastModifiedBy>
  <cp:revision>24</cp:revision>
  <dcterms:created xsi:type="dcterms:W3CDTF">2026-03-27T12:34:22Z</dcterms:created>
  <dcterms:modified xsi:type="dcterms:W3CDTF">2026-03-28T08:58:21Z</dcterms:modified>
</cp:coreProperties>
</file>